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73" r:id="rId3"/>
    <p:sldId id="274" r:id="rId4"/>
    <p:sldId id="275" r:id="rId5"/>
    <p:sldId id="276" r:id="rId6"/>
    <p:sldId id="257" r:id="rId7"/>
    <p:sldId id="268" r:id="rId8"/>
    <p:sldId id="272" r:id="rId9"/>
    <p:sldId id="258" r:id="rId10"/>
    <p:sldId id="259" r:id="rId11"/>
    <p:sldId id="260" r:id="rId12"/>
    <p:sldId id="261" r:id="rId13"/>
    <p:sldId id="269" r:id="rId14"/>
    <p:sldId id="270" r:id="rId15"/>
    <p:sldId id="26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4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19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8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2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5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308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109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067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39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94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435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B5C276-543F-419C-BB48-5F3E718D5393}" type="datetimeFigureOut">
              <a:rPr lang="en-SG" smtClean="0"/>
              <a:t>6/8/2019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88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46B-8179-46C0-AE18-B78C8DFF1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Chrome Extension for MOOC forum intervention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83618-DDB9-44C3-BBD9-59F76D8E99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Ng Kheng Yi</a:t>
            </a:r>
          </a:p>
        </p:txBody>
      </p:sp>
    </p:spTree>
    <p:extLst>
      <p:ext uri="{BB962C8B-B14F-4D97-AF65-F5344CB8AC3E}">
        <p14:creationId xmlns:p14="http://schemas.microsoft.com/office/powerpoint/2010/main" val="86548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1F871-2BDB-4F74-90C2-A98DC128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22" y="287982"/>
            <a:ext cx="8974983" cy="59000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16FE76A-283B-420B-A1A5-C3BE42508A54}"/>
              </a:ext>
            </a:extLst>
          </p:cNvPr>
          <p:cNvSpPr/>
          <p:nvPr/>
        </p:nvSpPr>
        <p:spPr>
          <a:xfrm>
            <a:off x="2123548" y="1154545"/>
            <a:ext cx="675070" cy="48121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0D9CD46-5731-4D5D-B339-9E1A5DB93053}"/>
              </a:ext>
            </a:extLst>
          </p:cNvPr>
          <p:cNvSpPr/>
          <p:nvPr/>
        </p:nvSpPr>
        <p:spPr>
          <a:xfrm>
            <a:off x="166255" y="1930400"/>
            <a:ext cx="1366981" cy="988291"/>
          </a:xfrm>
          <a:prstGeom prst="wedgeRectCallout">
            <a:avLst>
              <a:gd name="adj1" fmla="val 104167"/>
              <a:gd name="adj2" fmla="val 176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Attention Recommended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1F55D2-9F1F-421F-9356-F364BA45CA13}"/>
              </a:ext>
            </a:extLst>
          </p:cNvPr>
          <p:cNvSpPr/>
          <p:nvPr/>
        </p:nvSpPr>
        <p:spPr>
          <a:xfrm>
            <a:off x="166254" y="3662218"/>
            <a:ext cx="1366981" cy="988291"/>
          </a:xfrm>
          <a:prstGeom prst="wedgeRectCallout">
            <a:avLst>
              <a:gd name="adj1" fmla="val 104167"/>
              <a:gd name="adj2" fmla="val 176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yet to be Classified</a:t>
            </a:r>
            <a:endParaRPr lang="en-SG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9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F8154-0B37-4B87-859C-97C73E9A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0" y="973394"/>
            <a:ext cx="10714890" cy="438712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27FE55-311A-4FB2-920E-E7CBF440466D}"/>
              </a:ext>
            </a:extLst>
          </p:cNvPr>
          <p:cNvSpPr/>
          <p:nvPr/>
        </p:nvSpPr>
        <p:spPr>
          <a:xfrm>
            <a:off x="771395" y="1497479"/>
            <a:ext cx="3879263" cy="527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A7653AA-9FB5-459C-979D-414212BED979}"/>
              </a:ext>
            </a:extLst>
          </p:cNvPr>
          <p:cNvSpPr/>
          <p:nvPr/>
        </p:nvSpPr>
        <p:spPr>
          <a:xfrm>
            <a:off x="3574473" y="58099"/>
            <a:ext cx="1366981" cy="988291"/>
          </a:xfrm>
          <a:prstGeom prst="wedgeRectCallout">
            <a:avLst>
              <a:gd name="adj1" fmla="val -35698"/>
              <a:gd name="adj2" fmla="val 1036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Injected </a:t>
            </a:r>
            <a:r>
              <a:rPr lang="en-SG" sz="1400">
                <a:solidFill>
                  <a:schemeClr val="tx1"/>
                </a:solidFill>
              </a:rPr>
              <a:t>by Extension</a:t>
            </a:r>
            <a:endParaRPr lang="en-SG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A5A98-B3B7-4878-9ADF-6282D593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49" y="1042219"/>
            <a:ext cx="9749030" cy="450167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2EF8DA-DE59-46EB-BCF8-674B0C458C66}"/>
              </a:ext>
            </a:extLst>
          </p:cNvPr>
          <p:cNvSpPr/>
          <p:nvPr/>
        </p:nvSpPr>
        <p:spPr>
          <a:xfrm>
            <a:off x="1095859" y="1438485"/>
            <a:ext cx="3879263" cy="527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77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Extension Implementation Architecture – Thread View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2" y="3248376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4B8D045-862B-4E76-9A47-209F7810F43E}"/>
              </a:ext>
            </a:extLst>
          </p:cNvPr>
          <p:cNvSpPr/>
          <p:nvPr/>
        </p:nvSpPr>
        <p:spPr>
          <a:xfrm>
            <a:off x="6268616" y="2827176"/>
            <a:ext cx="5274906" cy="1651518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6F4563A-5917-4472-8A35-1E5171529402}"/>
              </a:ext>
            </a:extLst>
          </p:cNvPr>
          <p:cNvSpPr/>
          <p:nvPr/>
        </p:nvSpPr>
        <p:spPr>
          <a:xfrm>
            <a:off x="9225642" y="4088402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 Extension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D3C89D9-4C74-4A94-A0E7-0D3E3BA13BFC}"/>
              </a:ext>
            </a:extLst>
          </p:cNvPr>
          <p:cNvSpPr/>
          <p:nvPr/>
        </p:nvSpPr>
        <p:spPr>
          <a:xfrm>
            <a:off x="7879701" y="307909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B322874-1823-434A-8D56-F3DC54CE28AE}"/>
              </a:ext>
            </a:extLst>
          </p:cNvPr>
          <p:cNvSpPr/>
          <p:nvPr/>
        </p:nvSpPr>
        <p:spPr>
          <a:xfrm>
            <a:off x="6268616" y="4733731"/>
            <a:ext cx="5274906" cy="1527109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4F4AC135-843B-4BA9-BB15-EB6AC39CFEFF}"/>
              </a:ext>
            </a:extLst>
          </p:cNvPr>
          <p:cNvSpPr/>
          <p:nvPr/>
        </p:nvSpPr>
        <p:spPr>
          <a:xfrm>
            <a:off x="9116008" y="5789654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AWS Lambda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36F83FA-28E9-4BF2-A4D8-06A3F6372562}"/>
              </a:ext>
            </a:extLst>
          </p:cNvPr>
          <p:cNvSpPr/>
          <p:nvPr/>
        </p:nvSpPr>
        <p:spPr>
          <a:xfrm>
            <a:off x="7879700" y="49106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155300" y="2276670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128932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0" y="4172107"/>
            <a:ext cx="2" cy="6331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7C63F8B5-7DCC-4D58-9DB6-4467EDDC29A5}"/>
              </a:ext>
            </a:extLst>
          </p:cNvPr>
          <p:cNvSpPr/>
          <p:nvPr/>
        </p:nvSpPr>
        <p:spPr>
          <a:xfrm>
            <a:off x="5444414" y="3156626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Reads from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3C0BB3-874C-451C-8CB2-93F4DD2C8E4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4181667" y="3540965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D3447D-37D9-4A57-A8C0-B64CA76E1FC8}"/>
              </a:ext>
            </a:extLst>
          </p:cNvPr>
          <p:cNvCxnSpPr>
            <a:cxnSpLocks/>
          </p:cNvCxnSpPr>
          <p:nvPr/>
        </p:nvCxnSpPr>
        <p:spPr>
          <a:xfrm flipH="1">
            <a:off x="8573558" y="4003305"/>
            <a:ext cx="1" cy="9078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E4402855-D93C-44DA-B15E-039C639D9C05}"/>
              </a:ext>
            </a:extLst>
          </p:cNvPr>
          <p:cNvSpPr/>
          <p:nvPr/>
        </p:nvSpPr>
        <p:spPr>
          <a:xfrm>
            <a:off x="6429573" y="4343921"/>
            <a:ext cx="255813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Thread Data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821A0DB-B1C0-4236-B8C1-6200F2C513E2}"/>
              </a:ext>
            </a:extLst>
          </p:cNvPr>
          <p:cNvSpPr/>
          <p:nvPr/>
        </p:nvSpPr>
        <p:spPr>
          <a:xfrm>
            <a:off x="7879699" y="1352940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495BCE-3CA0-46D9-8826-D4349159E9BF}"/>
              </a:ext>
            </a:extLst>
          </p:cNvPr>
          <p:cNvCxnSpPr>
            <a:cxnSpLocks/>
            <a:stCxn id="13" idx="0"/>
            <a:endCxn id="46" idx="2"/>
          </p:cNvCxnSpPr>
          <p:nvPr/>
        </p:nvCxnSpPr>
        <p:spPr>
          <a:xfrm flipH="1" flipV="1">
            <a:off x="8906067" y="2276671"/>
            <a:ext cx="2" cy="80242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3F142A33-B574-4B3F-B34D-2703F969FC8B}"/>
              </a:ext>
            </a:extLst>
          </p:cNvPr>
          <p:cNvSpPr/>
          <p:nvPr/>
        </p:nvSpPr>
        <p:spPr>
          <a:xfrm>
            <a:off x="8906066" y="2398622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Stores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5" y="3625603"/>
            <a:ext cx="509792" cy="50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01505F-C142-4596-AF25-3634DFE7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0" y="1763692"/>
            <a:ext cx="440727" cy="440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E36157-67C4-4B12-AEA5-3D74F7ABB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22" y="5264055"/>
            <a:ext cx="481719" cy="481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530F20-45FD-4AC5-A553-57FCC2F4B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0" y="3434036"/>
            <a:ext cx="457816" cy="4578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A74035-6E38-4639-83AC-5ABBA47C4F83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V="1">
            <a:off x="8906068" y="4002830"/>
            <a:ext cx="1" cy="9078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B2F9C829-5D19-446A-87F5-E45FB5716DFE}"/>
              </a:ext>
            </a:extLst>
          </p:cNvPr>
          <p:cNvSpPr/>
          <p:nvPr/>
        </p:nvSpPr>
        <p:spPr>
          <a:xfrm>
            <a:off x="8523968" y="4350857"/>
            <a:ext cx="255813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Receive Prediction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837C2F-16FE-43DB-8E91-656012D7830E}"/>
              </a:ext>
            </a:extLst>
          </p:cNvPr>
          <p:cNvCxnSpPr>
            <a:cxnSpLocks/>
          </p:cNvCxnSpPr>
          <p:nvPr/>
        </p:nvCxnSpPr>
        <p:spPr>
          <a:xfrm flipH="1">
            <a:off x="4181665" y="3723424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B2B4B18F-3576-4013-B895-D4AD6D88631E}"/>
              </a:ext>
            </a:extLst>
          </p:cNvPr>
          <p:cNvSpPr/>
          <p:nvPr/>
        </p:nvSpPr>
        <p:spPr>
          <a:xfrm>
            <a:off x="3463208" y="3865279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Modifies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9BBCF75-459C-4C97-AE16-CCCDD0D053C8}"/>
              </a:ext>
            </a:extLst>
          </p:cNvPr>
          <p:cNvSpPr/>
          <p:nvPr/>
        </p:nvSpPr>
        <p:spPr>
          <a:xfrm>
            <a:off x="3179288" y="2380796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Updates display to</a:t>
            </a:r>
          </a:p>
        </p:txBody>
      </p:sp>
    </p:spTree>
    <p:extLst>
      <p:ext uri="{BB962C8B-B14F-4D97-AF65-F5344CB8AC3E}">
        <p14:creationId xmlns:p14="http://schemas.microsoft.com/office/powerpoint/2010/main" val="12236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6" grpId="0" animBg="1"/>
      <p:bldP spid="20" grpId="0"/>
      <p:bldP spid="28" grpId="0"/>
      <p:bldP spid="34" grpId="0"/>
      <p:bldP spid="34" grpId="1"/>
      <p:bldP spid="35" grpId="0"/>
      <p:bldP spid="42" grpId="0"/>
      <p:bldP spid="50" grpId="0"/>
      <p:bldP spid="61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Extension Implementation Architecture – Forum View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2" y="3248376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4B8D045-862B-4E76-9A47-209F7810F43E}"/>
              </a:ext>
            </a:extLst>
          </p:cNvPr>
          <p:cNvSpPr/>
          <p:nvPr/>
        </p:nvSpPr>
        <p:spPr>
          <a:xfrm>
            <a:off x="6268616" y="2827176"/>
            <a:ext cx="5274906" cy="1651518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6F4563A-5917-4472-8A35-1E5171529402}"/>
              </a:ext>
            </a:extLst>
          </p:cNvPr>
          <p:cNvSpPr/>
          <p:nvPr/>
        </p:nvSpPr>
        <p:spPr>
          <a:xfrm>
            <a:off x="9225642" y="4088402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 Extension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D3C89D9-4C74-4A94-A0E7-0D3E3BA13BFC}"/>
              </a:ext>
            </a:extLst>
          </p:cNvPr>
          <p:cNvSpPr/>
          <p:nvPr/>
        </p:nvSpPr>
        <p:spPr>
          <a:xfrm>
            <a:off x="7879701" y="307909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Script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155300" y="2276670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128932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0" y="4172107"/>
            <a:ext cx="2" cy="6331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7C63F8B5-7DCC-4D58-9DB6-4467EDDC29A5}"/>
              </a:ext>
            </a:extLst>
          </p:cNvPr>
          <p:cNvSpPr/>
          <p:nvPr/>
        </p:nvSpPr>
        <p:spPr>
          <a:xfrm>
            <a:off x="5444414" y="3156626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Reads from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3C0BB3-874C-451C-8CB2-93F4DD2C8E4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4181667" y="3540965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821A0DB-B1C0-4236-B8C1-6200F2C513E2}"/>
              </a:ext>
            </a:extLst>
          </p:cNvPr>
          <p:cNvSpPr/>
          <p:nvPr/>
        </p:nvSpPr>
        <p:spPr>
          <a:xfrm>
            <a:off x="7879699" y="1352940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495BCE-3CA0-46D9-8826-D4349159E9BF}"/>
              </a:ext>
            </a:extLst>
          </p:cNvPr>
          <p:cNvCxnSpPr>
            <a:cxnSpLocks/>
            <a:stCxn id="13" idx="0"/>
            <a:endCxn id="46" idx="2"/>
          </p:cNvCxnSpPr>
          <p:nvPr/>
        </p:nvCxnSpPr>
        <p:spPr>
          <a:xfrm flipH="1" flipV="1">
            <a:off x="8906067" y="2276671"/>
            <a:ext cx="2" cy="80242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3F142A33-B574-4B3F-B34D-2703F969FC8B}"/>
              </a:ext>
            </a:extLst>
          </p:cNvPr>
          <p:cNvSpPr/>
          <p:nvPr/>
        </p:nvSpPr>
        <p:spPr>
          <a:xfrm>
            <a:off x="8906066" y="2398622"/>
            <a:ext cx="2401074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Retrieves Classification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5" y="3625603"/>
            <a:ext cx="509792" cy="50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01505F-C142-4596-AF25-3634DFE7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0" y="1763692"/>
            <a:ext cx="440727" cy="440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530F20-45FD-4AC5-A553-57FCC2F4B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0" y="3434036"/>
            <a:ext cx="457816" cy="4578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837C2F-16FE-43DB-8E91-656012D7830E}"/>
              </a:ext>
            </a:extLst>
          </p:cNvPr>
          <p:cNvCxnSpPr>
            <a:cxnSpLocks/>
          </p:cNvCxnSpPr>
          <p:nvPr/>
        </p:nvCxnSpPr>
        <p:spPr>
          <a:xfrm flipH="1">
            <a:off x="4181665" y="3723424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B2B4B18F-3576-4013-B895-D4AD6D88631E}"/>
              </a:ext>
            </a:extLst>
          </p:cNvPr>
          <p:cNvSpPr/>
          <p:nvPr/>
        </p:nvSpPr>
        <p:spPr>
          <a:xfrm>
            <a:off x="3463208" y="3865279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Modifies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9BBCF75-459C-4C97-AE16-CCCDD0D053C8}"/>
              </a:ext>
            </a:extLst>
          </p:cNvPr>
          <p:cNvSpPr/>
          <p:nvPr/>
        </p:nvSpPr>
        <p:spPr>
          <a:xfrm>
            <a:off x="3179288" y="2380796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Updates display to</a:t>
            </a:r>
          </a:p>
        </p:txBody>
      </p:sp>
    </p:spTree>
    <p:extLst>
      <p:ext uri="{BB962C8B-B14F-4D97-AF65-F5344CB8AC3E}">
        <p14:creationId xmlns:p14="http://schemas.microsoft.com/office/powerpoint/2010/main" val="273089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20" grpId="0"/>
      <p:bldP spid="28" grpId="0"/>
      <p:bldP spid="34" grpId="0"/>
      <p:bldP spid="34" grpId="1"/>
      <p:bldP spid="35" grpId="0"/>
      <p:bldP spid="50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C448-486D-4400-B4D9-644A7F1E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CAE1A-053B-4A71-A829-55CAB6C2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- Pull API to extract thread information</a:t>
            </a:r>
          </a:p>
          <a:p>
            <a:r>
              <a:rPr lang="en-SG" sz="2800" dirty="0"/>
              <a:t>- Extend to other LMS-es (outside of </a:t>
            </a:r>
            <a:r>
              <a:rPr lang="en-SG" sz="2800" dirty="0" err="1"/>
              <a:t>Coursemology</a:t>
            </a:r>
            <a:r>
              <a:rPr lang="en-SG" sz="2800" dirty="0"/>
              <a:t>)</a:t>
            </a:r>
          </a:p>
          <a:p>
            <a:r>
              <a:rPr lang="en-SG" sz="2800" dirty="0"/>
              <a:t>- Expand extension to function on other browsers (Currently only on Google Chrome).</a:t>
            </a:r>
          </a:p>
          <a:p>
            <a:r>
              <a:rPr lang="en-SG" sz="2800" dirty="0"/>
              <a:t>- Additional features to ease amount of reading required by the instructor</a:t>
            </a:r>
          </a:p>
          <a:p>
            <a:r>
              <a:rPr lang="en-SG" sz="2800" dirty="0"/>
              <a:t>- </a:t>
            </a:r>
            <a:r>
              <a:rPr lang="en-SG" sz="2800" dirty="0">
                <a:solidFill>
                  <a:srgbClr val="FF0000"/>
                </a:solidFill>
              </a:rPr>
              <a:t>LMS to implement API to use classifier directly to 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403644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Suggested Implementation in LMS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3" y="3237494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B322874-1823-434A-8D56-F3DC54CE28AE}"/>
              </a:ext>
            </a:extLst>
          </p:cNvPr>
          <p:cNvSpPr/>
          <p:nvPr/>
        </p:nvSpPr>
        <p:spPr>
          <a:xfrm>
            <a:off x="6268616" y="4733731"/>
            <a:ext cx="5274906" cy="1527109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4F4AC135-843B-4BA9-BB15-EB6AC39CFEFF}"/>
              </a:ext>
            </a:extLst>
          </p:cNvPr>
          <p:cNvSpPr/>
          <p:nvPr/>
        </p:nvSpPr>
        <p:spPr>
          <a:xfrm>
            <a:off x="9116008" y="5789654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AWS Lambda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36F83FA-28E9-4BF2-A4D8-06A3F6372562}"/>
              </a:ext>
            </a:extLst>
          </p:cNvPr>
          <p:cNvSpPr/>
          <p:nvPr/>
        </p:nvSpPr>
        <p:spPr>
          <a:xfrm>
            <a:off x="7879700" y="49106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155301" y="2265788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096925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1" y="4161225"/>
            <a:ext cx="1" cy="6440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78" y="3625603"/>
            <a:ext cx="509792" cy="509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E36157-67C4-4B12-AEA5-3D74F7ABB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22" y="5264055"/>
            <a:ext cx="481719" cy="4817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70B3A4-3F6C-41AE-8FCA-EE6661E138D3}"/>
              </a:ext>
            </a:extLst>
          </p:cNvPr>
          <p:cNvCxnSpPr>
            <a:cxnSpLocks/>
          </p:cNvCxnSpPr>
          <p:nvPr/>
        </p:nvCxnSpPr>
        <p:spPr>
          <a:xfrm>
            <a:off x="4168850" y="5208258"/>
            <a:ext cx="3710850" cy="24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8B24D8-66B2-4F72-A256-32233DAC71E0}"/>
              </a:ext>
            </a:extLst>
          </p:cNvPr>
          <p:cNvCxnSpPr>
            <a:cxnSpLocks/>
          </p:cNvCxnSpPr>
          <p:nvPr/>
        </p:nvCxnSpPr>
        <p:spPr>
          <a:xfrm flipH="1" flipV="1">
            <a:off x="4149660" y="5444564"/>
            <a:ext cx="3730040" cy="490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98DE5E6B-D8F5-4C52-A82E-DC67FD75F4F0}"/>
              </a:ext>
            </a:extLst>
          </p:cNvPr>
          <p:cNvSpPr/>
          <p:nvPr/>
        </p:nvSpPr>
        <p:spPr>
          <a:xfrm>
            <a:off x="4413893" y="4670293"/>
            <a:ext cx="158827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Thread Information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2474E1C6-E387-4349-B5AE-A7060E9D8216}"/>
              </a:ext>
            </a:extLst>
          </p:cNvPr>
          <p:cNvSpPr/>
          <p:nvPr/>
        </p:nvSpPr>
        <p:spPr>
          <a:xfrm>
            <a:off x="6157165" y="5596440"/>
            <a:ext cx="158827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Classification Results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F89C667-2FB9-404B-BFE8-A9A66A82A4FE}"/>
              </a:ext>
            </a:extLst>
          </p:cNvPr>
          <p:cNvSpPr/>
          <p:nvPr/>
        </p:nvSpPr>
        <p:spPr>
          <a:xfrm>
            <a:off x="6268616" y="2901473"/>
            <a:ext cx="4576365" cy="143337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Removes need for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More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Better integration into existing UI </a:t>
            </a:r>
          </a:p>
        </p:txBody>
      </p:sp>
    </p:spTree>
    <p:extLst>
      <p:ext uri="{BB962C8B-B14F-4D97-AF65-F5344CB8AC3E}">
        <p14:creationId xmlns:p14="http://schemas.microsoft.com/office/powerpoint/2010/main" val="272627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20" grpId="0"/>
      <p:bldP spid="34" grpId="0"/>
      <p:bldP spid="35" grpId="0"/>
      <p:bldP spid="51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BB35072-1E00-4024-A230-D19A934E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2D7B9-D26E-4458-A2ED-B7A788399421}"/>
              </a:ext>
            </a:extLst>
          </p:cNvPr>
          <p:cNvSpPr/>
          <p:nvPr/>
        </p:nvSpPr>
        <p:spPr>
          <a:xfrm>
            <a:off x="1228436" y="729673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dirty="0"/>
              <a:t>What’s the need?</a:t>
            </a:r>
          </a:p>
        </p:txBody>
      </p:sp>
    </p:spTree>
    <p:extLst>
      <p:ext uri="{BB962C8B-B14F-4D97-AF65-F5344CB8AC3E}">
        <p14:creationId xmlns:p14="http://schemas.microsoft.com/office/powerpoint/2010/main" val="347437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789F-7F02-4E9B-BE4D-24A57610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63B406C-2FEB-4FC4-A03E-A79C7999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252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15389D-02DC-4710-8095-489AD947B991}"/>
              </a:ext>
            </a:extLst>
          </p:cNvPr>
          <p:cNvSpPr/>
          <p:nvPr/>
        </p:nvSpPr>
        <p:spPr>
          <a:xfrm>
            <a:off x="7019636" y="729673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1) High amount of students</a:t>
            </a:r>
          </a:p>
        </p:txBody>
      </p:sp>
    </p:spTree>
    <p:extLst>
      <p:ext uri="{BB962C8B-B14F-4D97-AF65-F5344CB8AC3E}">
        <p14:creationId xmlns:p14="http://schemas.microsoft.com/office/powerpoint/2010/main" val="56723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hanging on the wall&#10;&#10;Description automatically generated">
            <a:extLst>
              <a:ext uri="{FF2B5EF4-FFF2-40B4-BE49-F238E27FC236}">
                <a16:creationId xmlns:a16="http://schemas.microsoft.com/office/drawing/2014/main" id="{5994F61A-D9CD-4BFB-8F47-DEBF8949D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C48588-FFB7-4373-A74C-232C5049EFC2}"/>
              </a:ext>
            </a:extLst>
          </p:cNvPr>
          <p:cNvSpPr/>
          <p:nvPr/>
        </p:nvSpPr>
        <p:spPr>
          <a:xfrm>
            <a:off x="7678398" y="2568305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3) Differing urgency for intervention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FEA16-A86B-4545-8471-0401299F0109}"/>
              </a:ext>
            </a:extLst>
          </p:cNvPr>
          <p:cNvSpPr/>
          <p:nvPr/>
        </p:nvSpPr>
        <p:spPr>
          <a:xfrm>
            <a:off x="446772" y="2568305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2) Lack of time (For instructors)</a:t>
            </a:r>
          </a:p>
        </p:txBody>
      </p:sp>
    </p:spTree>
    <p:extLst>
      <p:ext uri="{BB962C8B-B14F-4D97-AF65-F5344CB8AC3E}">
        <p14:creationId xmlns:p14="http://schemas.microsoft.com/office/powerpoint/2010/main" val="72270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B93E-C8CD-4861-83FD-DC4CDF4B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What’s the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D77B-D3D9-4B6F-8477-86B78DA5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SG" sz="2800" dirty="0"/>
              <a:t>Large number of students</a:t>
            </a:r>
          </a:p>
          <a:p>
            <a:pPr lvl="1"/>
            <a:r>
              <a:rPr lang="en-SG" sz="2800" dirty="0"/>
              <a:t>Lack of time (For instructors)</a:t>
            </a:r>
          </a:p>
          <a:p>
            <a:pPr lvl="1"/>
            <a:r>
              <a:rPr lang="en-SG" sz="2800" dirty="0"/>
              <a:t>Differing urgency for intervention (Between threads)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88AB1-9AF8-4E5D-94AF-2A610883598B}"/>
              </a:ext>
            </a:extLst>
          </p:cNvPr>
          <p:cNvSpPr/>
          <p:nvPr/>
        </p:nvSpPr>
        <p:spPr>
          <a:xfrm>
            <a:off x="1267229" y="3857414"/>
            <a:ext cx="98274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Requirement to filter threads for intervention</a:t>
            </a:r>
          </a:p>
        </p:txBody>
      </p:sp>
    </p:spTree>
    <p:extLst>
      <p:ext uri="{BB962C8B-B14F-4D97-AF65-F5344CB8AC3E}">
        <p14:creationId xmlns:p14="http://schemas.microsoft.com/office/powerpoint/2010/main" val="39658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12C-BE3F-4E80-B839-3E3FDD67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Predicting Requirement for Intervention on MOOC forums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128F-19C2-41A8-BDBF-5E60EC9D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SG" sz="3200" dirty="0"/>
              <a:t>Objective:</a:t>
            </a:r>
          </a:p>
          <a:p>
            <a:pPr lvl="1"/>
            <a:r>
              <a:rPr lang="en-SG" sz="3000" dirty="0"/>
              <a:t>Usage of prediction model that learns instructor intervention patterns and predict future interventions</a:t>
            </a:r>
          </a:p>
          <a:p>
            <a:pPr lvl="1"/>
            <a:r>
              <a:rPr lang="en-SG" sz="3000" dirty="0"/>
              <a:t>Allow instructors to selectively post on student discussions on forums, scaling interventions</a:t>
            </a:r>
          </a:p>
          <a:p>
            <a:pPr lvl="1"/>
            <a:endParaRPr lang="en-SG" sz="3000" dirty="0"/>
          </a:p>
        </p:txBody>
      </p:sp>
    </p:spTree>
    <p:extLst>
      <p:ext uri="{BB962C8B-B14F-4D97-AF65-F5344CB8AC3E}">
        <p14:creationId xmlns:p14="http://schemas.microsoft.com/office/powerpoint/2010/main" val="36336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12C-BE3F-4E80-B839-3E3FDD67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Predicting Requirement for Intervention on MOOC forums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128F-19C2-41A8-BDBF-5E60EC9D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SG" sz="3200" dirty="0"/>
              <a:t>Classifier:</a:t>
            </a:r>
          </a:p>
          <a:p>
            <a:pPr lvl="1"/>
            <a:r>
              <a:rPr lang="en-SG" sz="2800" dirty="0"/>
              <a:t>Logit classifier with bag of words + other features</a:t>
            </a:r>
          </a:p>
          <a:p>
            <a:pPr lvl="1"/>
            <a:r>
              <a:rPr lang="en-SG" sz="2800" dirty="0"/>
              <a:t>Simple technique to address class imbalance</a:t>
            </a:r>
          </a:p>
          <a:p>
            <a:r>
              <a:rPr lang="en-SG" sz="3200" dirty="0"/>
              <a:t>Features:</a:t>
            </a:r>
          </a:p>
          <a:p>
            <a:pPr lvl="1"/>
            <a:r>
              <a:rPr lang="en-SG" sz="2800" dirty="0"/>
              <a:t>Forum type</a:t>
            </a:r>
          </a:p>
          <a:p>
            <a:pPr lvl="1"/>
            <a:r>
              <a:rPr lang="en-SG" sz="2800" dirty="0"/>
              <a:t>Discourse cues (Agreements, Affirmations, Appreciations to original post)</a:t>
            </a:r>
          </a:p>
          <a:p>
            <a:pPr lvl="1"/>
            <a:r>
              <a:rPr lang="en-SG" sz="2800" dirty="0"/>
              <a:t>Length of thread(Number of words/comments/sentences etc)</a:t>
            </a:r>
          </a:p>
          <a:p>
            <a:pPr lvl="1"/>
            <a:r>
              <a:rPr lang="en-SG" sz="2800" dirty="0"/>
              <a:t>Ratio of comments to posts</a:t>
            </a:r>
          </a:p>
        </p:txBody>
      </p:sp>
    </p:spTree>
    <p:extLst>
      <p:ext uri="{BB962C8B-B14F-4D97-AF65-F5344CB8AC3E}">
        <p14:creationId xmlns:p14="http://schemas.microsoft.com/office/powerpoint/2010/main" val="338207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2440-B3AB-4290-9612-C1CED4DD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Chrome?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1A4F9E-A478-4041-8593-6BD179D87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45232"/>
            <a:ext cx="10058400" cy="146507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89C5D5A-E6F4-4092-9D81-04A28BC6AA9B}"/>
              </a:ext>
            </a:extLst>
          </p:cNvPr>
          <p:cNvSpPr/>
          <p:nvPr/>
        </p:nvSpPr>
        <p:spPr>
          <a:xfrm>
            <a:off x="572655" y="2595418"/>
            <a:ext cx="2327563" cy="183803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15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1D8E-C56D-4F81-B631-F8AF42DD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Chrome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06AC-2B6E-48A2-9F6C-C5D983CE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SG" sz="3200" dirty="0"/>
              <a:t>Modifies forum webpages based on thread information obtained</a:t>
            </a:r>
          </a:p>
          <a:p>
            <a:pPr lvl="1"/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030196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560</TotalTime>
  <Words>378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Chrome Extension for MOOC forum intervention</vt:lpstr>
      <vt:lpstr>PowerPoint Presentation</vt:lpstr>
      <vt:lpstr>PowerPoint Presentation</vt:lpstr>
      <vt:lpstr>PowerPoint Presentation</vt:lpstr>
      <vt:lpstr>What’s the need?</vt:lpstr>
      <vt:lpstr>Predicting Requirement for Intervention on MOOC forums</vt:lpstr>
      <vt:lpstr>Predicting Requirement for Intervention on MOOC forums</vt:lpstr>
      <vt:lpstr>Why Chrome?</vt:lpstr>
      <vt:lpstr>Chrome Extension</vt:lpstr>
      <vt:lpstr>PowerPoint Presentation</vt:lpstr>
      <vt:lpstr>PowerPoint Presentation</vt:lpstr>
      <vt:lpstr>PowerPoint Presentation</vt:lpstr>
      <vt:lpstr>Extension Implementation Architecture – Thread View</vt:lpstr>
      <vt:lpstr>Extension Implementation Architecture – Forum View</vt:lpstr>
      <vt:lpstr>Possible Enhancements</vt:lpstr>
      <vt:lpstr>Suggested Implementation in 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 for MOOC forum intervention</dc:title>
  <dc:creator>Ng Kheng Yi</dc:creator>
  <cp:lastModifiedBy>Ng Kheng Yi</cp:lastModifiedBy>
  <cp:revision>145</cp:revision>
  <dcterms:created xsi:type="dcterms:W3CDTF">2019-07-17T13:01:14Z</dcterms:created>
  <dcterms:modified xsi:type="dcterms:W3CDTF">2019-08-06T09:56:19Z</dcterms:modified>
</cp:coreProperties>
</file>